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47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 showSpecialPlsOnTitleSld="0">
  <p:sldMasterIdLst>
    <p:sldMasterId id="214748366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3026AA7-60E4-451C-9B42-7F832D68FF5C}">
  <a:tblStyle styleId="{23026AA7-60E4-451C-9B42-7F832D68FF5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all of these slides only as necessary when you want to discuss a certain plot with the class. E.g. a question comes up about polar plots, pull up the polar plot slides and walk through it for everyone. Show the agenda slide though to explain the activity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14021da44c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14021da44c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14021da44c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114021da44c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14021da44c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14021da44c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14021da44c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114021da44c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14021da44c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114021da44c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14021da44c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114021da44c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14021da44c_0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114021da44c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114021da44c_0_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114021da44c_0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14021da44c_0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14021da44c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14021da44c_0_1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114021da44c_0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114021da44c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114021da44c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4021da44c_0_2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114021da44c_0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14021da44c_0_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114021da44c_0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14021da44c_0_2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114021da44c_0_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14021da44c_0_2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114021da44c_0_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114021da44c_0_2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114021da44c_0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14021da44c_0_2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114021da44c_0_2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14021da44c_0_2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114021da44c_0_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114021da44c_0_2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114021da44c_0_2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114021da44c_0_2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114021da44c_0_2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114021da44c_0_2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114021da44c_0_2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11a46c6baf3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11a46c6baf3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114021da44c_0_2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114021da44c_0_2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114021da44c_0_2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114021da44c_0_2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114021da44c_0_2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114021da44c_0_2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114021da44c_0_3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114021da44c_0_3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114021da44c_0_3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114021da44c_0_3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114021da44c_0_3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114021da44c_0_3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114021da44c_0_3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114021da44c_0_3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114021da44c_0_3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114021da44c_0_3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114021da44c_0_3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114021da44c_0_3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114021da44c_0_3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114021da44c_0_3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114021da44c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114021da44c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114021da44c_0_3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114021da44c_0_3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114021da44c_0_3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114021da44c_0_3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114021da44c_0_3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114021da44c_0_3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114021da44c_0_3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114021da44c_0_3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114021da44c_0_3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114021da44c_0_3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114021da44c_0_3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114021da44c_0_3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114021da44c_0_4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114021da44c_0_4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114021da44c_0_4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114021da44c_0_4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1a46c6baf3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11a46c6baf3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14021da44c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114021da44c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14021da44c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114021da44c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14021da44c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114021da44c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14021da44c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114021da44c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16" name="Google Shape;16;p2"/>
          <p:cNvSpPr txBox="1"/>
          <p:nvPr>
            <p:ph idx="10" type="dt"/>
          </p:nvPr>
        </p:nvSpPr>
        <p:spPr>
          <a:xfrm>
            <a:off x="7359804" y="4821625"/>
            <a:ext cx="653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1" type="ftr"/>
          </p:nvPr>
        </p:nvSpPr>
        <p:spPr>
          <a:xfrm>
            <a:off x="3051580" y="4821625"/>
            <a:ext cx="4174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141784" y="4821625"/>
            <a:ext cx="373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yer Logo">
  <p:cSld name="Thayer Logo">
    <p:bg>
      <p:bgPr>
        <a:solidFill>
          <a:schemeClr val="lt1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1"/>
          <p:cNvSpPr txBox="1"/>
          <p:nvPr>
            <p:ph idx="10" type="dt"/>
          </p:nvPr>
        </p:nvSpPr>
        <p:spPr>
          <a:xfrm>
            <a:off x="7359804" y="4821625"/>
            <a:ext cx="653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3051580" y="4821625"/>
            <a:ext cx="4174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8141784" y="4821625"/>
            <a:ext cx="373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4" name="Google Shape;74;p11"/>
          <p:cNvSpPr txBox="1"/>
          <p:nvPr/>
        </p:nvSpPr>
        <p:spPr>
          <a:xfrm>
            <a:off x="1" y="3220980"/>
            <a:ext cx="91440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engineering.dartmouth.edu</a:t>
            </a:r>
            <a:endParaRPr sz="1100"/>
          </a:p>
        </p:txBody>
      </p:sp>
      <p:pic>
        <p:nvPicPr>
          <p:cNvPr descr="A close up of a sign&#10;&#10;Description automatically generated" id="75" name="Google Shape;75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828800" y="1122420"/>
            <a:ext cx="5486401" cy="160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- Dark Option">
  <p:cSld name="Title Slide - Dark Option">
    <p:bg>
      <p:bgPr>
        <a:solidFill>
          <a:srgbClr val="00693E"/>
        </a:solid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2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rial"/>
              <a:buNone/>
              <a:defRPr sz="45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79" name="Google Shape;79;p12"/>
          <p:cNvSpPr txBox="1"/>
          <p:nvPr>
            <p:ph idx="10" type="dt"/>
          </p:nvPr>
        </p:nvSpPr>
        <p:spPr>
          <a:xfrm>
            <a:off x="7359804" y="4821625"/>
            <a:ext cx="653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" name="Google Shape;80;p12"/>
          <p:cNvSpPr txBox="1"/>
          <p:nvPr>
            <p:ph idx="11" type="ftr"/>
          </p:nvPr>
        </p:nvSpPr>
        <p:spPr>
          <a:xfrm>
            <a:off x="3051580" y="4821625"/>
            <a:ext cx="4174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141784" y="4821625"/>
            <a:ext cx="373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2" name="Google Shape;82;p12"/>
          <p:cNvSpPr/>
          <p:nvPr/>
        </p:nvSpPr>
        <p:spPr>
          <a:xfrm>
            <a:off x="0" y="4767263"/>
            <a:ext cx="9144000" cy="376200"/>
          </a:xfrm>
          <a:prstGeom prst="rect">
            <a:avLst/>
          </a:prstGeom>
          <a:solidFill>
            <a:srgbClr val="00693E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3" name="Google Shape;83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23571" y="4864687"/>
            <a:ext cx="2294419" cy="2095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yer Logo - Dark Option">
  <p:cSld name="Thayer Logo - Dark Option">
    <p:bg>
      <p:bgPr>
        <a:solidFill>
          <a:srgbClr val="00693E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/>
          <p:nvPr>
            <p:ph idx="10" type="dt"/>
          </p:nvPr>
        </p:nvSpPr>
        <p:spPr>
          <a:xfrm>
            <a:off x="7359804" y="4821625"/>
            <a:ext cx="653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" name="Google Shape;86;p13"/>
          <p:cNvSpPr txBox="1"/>
          <p:nvPr>
            <p:ph idx="11" type="ftr"/>
          </p:nvPr>
        </p:nvSpPr>
        <p:spPr>
          <a:xfrm>
            <a:off x="3051580" y="4821625"/>
            <a:ext cx="4174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" name="Google Shape;87;p13"/>
          <p:cNvSpPr txBox="1"/>
          <p:nvPr>
            <p:ph idx="12" type="sldNum"/>
          </p:nvPr>
        </p:nvSpPr>
        <p:spPr>
          <a:xfrm>
            <a:off x="8141784" y="4821625"/>
            <a:ext cx="373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8" name="Google Shape;88;p13"/>
          <p:cNvSpPr txBox="1"/>
          <p:nvPr/>
        </p:nvSpPr>
        <p:spPr>
          <a:xfrm>
            <a:off x="1" y="3553232"/>
            <a:ext cx="91440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engineering.dartmouth.edu</a:t>
            </a:r>
            <a:endParaRPr sz="1100"/>
          </a:p>
        </p:txBody>
      </p:sp>
      <p:sp>
        <p:nvSpPr>
          <p:cNvPr id="89" name="Google Shape;89;p13"/>
          <p:cNvSpPr/>
          <p:nvPr/>
        </p:nvSpPr>
        <p:spPr>
          <a:xfrm>
            <a:off x="0" y="4717752"/>
            <a:ext cx="9144000" cy="425700"/>
          </a:xfrm>
          <a:prstGeom prst="rect">
            <a:avLst/>
          </a:prstGeom>
          <a:solidFill>
            <a:srgbClr val="00693E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picture containing drawing&#10;&#10;Description automatically generated" id="90" name="Google Shape;90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828800" y="1244652"/>
            <a:ext cx="5486399" cy="1674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  <a:defRPr b="1" i="0"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1" name="Google Shape;21;p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b="0" i="0"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0" i="0"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b="0" i="0"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0" i="0"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0" i="0"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2" name="Google Shape;22;p3"/>
          <p:cNvSpPr txBox="1"/>
          <p:nvPr>
            <p:ph idx="10" type="dt"/>
          </p:nvPr>
        </p:nvSpPr>
        <p:spPr>
          <a:xfrm>
            <a:off x="7359804" y="4821625"/>
            <a:ext cx="653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11" type="ftr"/>
          </p:nvPr>
        </p:nvSpPr>
        <p:spPr>
          <a:xfrm>
            <a:off x="3051580" y="4821625"/>
            <a:ext cx="4174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8141784" y="4821625"/>
            <a:ext cx="373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" type="body"/>
          </p:nvPr>
        </p:nvSpPr>
        <p:spPr>
          <a:xfrm>
            <a:off x="623888" y="3442097"/>
            <a:ext cx="78867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424141"/>
              </a:buClr>
              <a:buSzPts val="1800"/>
              <a:buNone/>
              <a:defRPr sz="1800">
                <a:solidFill>
                  <a:srgbClr val="42414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8" name="Google Shape;28;p4"/>
          <p:cNvSpPr txBox="1"/>
          <p:nvPr>
            <p:ph idx="10" type="dt"/>
          </p:nvPr>
        </p:nvSpPr>
        <p:spPr>
          <a:xfrm>
            <a:off x="7359804" y="4821625"/>
            <a:ext cx="653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1" type="ftr"/>
          </p:nvPr>
        </p:nvSpPr>
        <p:spPr>
          <a:xfrm>
            <a:off x="3051580" y="4821625"/>
            <a:ext cx="4174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141784" y="4821625"/>
            <a:ext cx="373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0" type="dt"/>
          </p:nvPr>
        </p:nvSpPr>
        <p:spPr>
          <a:xfrm>
            <a:off x="7359804" y="4821625"/>
            <a:ext cx="653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" name="Google Shape;36;p5"/>
          <p:cNvSpPr txBox="1"/>
          <p:nvPr>
            <p:ph idx="11" type="ftr"/>
          </p:nvPr>
        </p:nvSpPr>
        <p:spPr>
          <a:xfrm>
            <a:off x="3051580" y="4821625"/>
            <a:ext cx="4174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" name="Google Shape;37;p5"/>
          <p:cNvSpPr txBox="1"/>
          <p:nvPr>
            <p:ph idx="12" type="sldNum"/>
          </p:nvPr>
        </p:nvSpPr>
        <p:spPr>
          <a:xfrm>
            <a:off x="8141784" y="4821625"/>
            <a:ext cx="373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" name="Google Shape;40;p6"/>
          <p:cNvSpPr txBox="1"/>
          <p:nvPr>
            <p:ph idx="1" type="body"/>
          </p:nvPr>
        </p:nvSpPr>
        <p:spPr>
          <a:xfrm>
            <a:off x="629841" y="1260872"/>
            <a:ext cx="38682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41" name="Google Shape;41;p6"/>
          <p:cNvSpPr txBox="1"/>
          <p:nvPr>
            <p:ph idx="2" type="body"/>
          </p:nvPr>
        </p:nvSpPr>
        <p:spPr>
          <a:xfrm>
            <a:off x="629841" y="1878806"/>
            <a:ext cx="3868200" cy="27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43" name="Google Shape;43;p6"/>
          <p:cNvSpPr txBox="1"/>
          <p:nvPr>
            <p:ph idx="4" type="body"/>
          </p:nvPr>
        </p:nvSpPr>
        <p:spPr>
          <a:xfrm>
            <a:off x="4629150" y="1878806"/>
            <a:ext cx="3887400" cy="27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4" name="Google Shape;44;p6"/>
          <p:cNvSpPr txBox="1"/>
          <p:nvPr>
            <p:ph idx="10" type="dt"/>
          </p:nvPr>
        </p:nvSpPr>
        <p:spPr>
          <a:xfrm>
            <a:off x="7359804" y="4821625"/>
            <a:ext cx="653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5" name="Google Shape;45;p6"/>
          <p:cNvSpPr txBox="1"/>
          <p:nvPr>
            <p:ph idx="11" type="ftr"/>
          </p:nvPr>
        </p:nvSpPr>
        <p:spPr>
          <a:xfrm>
            <a:off x="3051580" y="4821625"/>
            <a:ext cx="4174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141784" y="4821625"/>
            <a:ext cx="373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9" name="Google Shape;49;p7"/>
          <p:cNvSpPr txBox="1"/>
          <p:nvPr>
            <p:ph idx="10" type="dt"/>
          </p:nvPr>
        </p:nvSpPr>
        <p:spPr>
          <a:xfrm>
            <a:off x="7359804" y="4821625"/>
            <a:ext cx="653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0" name="Google Shape;50;p7"/>
          <p:cNvSpPr txBox="1"/>
          <p:nvPr>
            <p:ph idx="11" type="ftr"/>
          </p:nvPr>
        </p:nvSpPr>
        <p:spPr>
          <a:xfrm>
            <a:off x="3051580" y="4821625"/>
            <a:ext cx="4174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1" name="Google Shape;51;p7"/>
          <p:cNvSpPr txBox="1"/>
          <p:nvPr>
            <p:ph idx="12" type="sldNum"/>
          </p:nvPr>
        </p:nvSpPr>
        <p:spPr>
          <a:xfrm>
            <a:off x="8141784" y="4821625"/>
            <a:ext cx="373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8"/>
          <p:cNvSpPr txBox="1"/>
          <p:nvPr>
            <p:ph idx="10" type="dt"/>
          </p:nvPr>
        </p:nvSpPr>
        <p:spPr>
          <a:xfrm>
            <a:off x="7359804" y="4821625"/>
            <a:ext cx="653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4" name="Google Shape;54;p8"/>
          <p:cNvSpPr txBox="1"/>
          <p:nvPr>
            <p:ph idx="11" type="ftr"/>
          </p:nvPr>
        </p:nvSpPr>
        <p:spPr>
          <a:xfrm>
            <a:off x="3051580" y="4821625"/>
            <a:ext cx="4174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5" name="Google Shape;55;p8"/>
          <p:cNvSpPr txBox="1"/>
          <p:nvPr>
            <p:ph idx="12" type="sldNum"/>
          </p:nvPr>
        </p:nvSpPr>
        <p:spPr>
          <a:xfrm>
            <a:off x="8141784" y="4821625"/>
            <a:ext cx="373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9"/>
          <p:cNvSpPr txBox="1"/>
          <p:nvPr>
            <p:ph type="title"/>
          </p:nvPr>
        </p:nvSpPr>
        <p:spPr>
          <a:xfrm>
            <a:off x="629841" y="342900"/>
            <a:ext cx="2949300" cy="1200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8" name="Google Shape;58;p9"/>
          <p:cNvSpPr txBox="1"/>
          <p:nvPr>
            <p:ph idx="1" type="body"/>
          </p:nvPr>
        </p:nvSpPr>
        <p:spPr>
          <a:xfrm>
            <a:off x="3887391" y="740569"/>
            <a:ext cx="46290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810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619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238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indent="-3238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indent="-3238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59" name="Google Shape;59;p9"/>
          <p:cNvSpPr txBox="1"/>
          <p:nvPr>
            <p:ph idx="2" type="body"/>
          </p:nvPr>
        </p:nvSpPr>
        <p:spPr>
          <a:xfrm>
            <a:off x="629841" y="1543050"/>
            <a:ext cx="29493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60" name="Google Shape;60;p9"/>
          <p:cNvSpPr txBox="1"/>
          <p:nvPr>
            <p:ph idx="10" type="dt"/>
          </p:nvPr>
        </p:nvSpPr>
        <p:spPr>
          <a:xfrm>
            <a:off x="7359804" y="4821625"/>
            <a:ext cx="653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1" name="Google Shape;61;p9"/>
          <p:cNvSpPr txBox="1"/>
          <p:nvPr>
            <p:ph idx="11" type="ftr"/>
          </p:nvPr>
        </p:nvSpPr>
        <p:spPr>
          <a:xfrm>
            <a:off x="3051580" y="4821625"/>
            <a:ext cx="4174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2" name="Google Shape;62;p9"/>
          <p:cNvSpPr txBox="1"/>
          <p:nvPr>
            <p:ph idx="12" type="sldNum"/>
          </p:nvPr>
        </p:nvSpPr>
        <p:spPr>
          <a:xfrm>
            <a:off x="8141784" y="4821625"/>
            <a:ext cx="373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0"/>
          <p:cNvSpPr txBox="1"/>
          <p:nvPr>
            <p:ph type="title"/>
          </p:nvPr>
        </p:nvSpPr>
        <p:spPr>
          <a:xfrm>
            <a:off x="629841" y="342900"/>
            <a:ext cx="2949300" cy="1200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10"/>
          <p:cNvSpPr/>
          <p:nvPr>
            <p:ph idx="2" type="pic"/>
          </p:nvPr>
        </p:nvSpPr>
        <p:spPr>
          <a:xfrm>
            <a:off x="3887391" y="740569"/>
            <a:ext cx="46290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6" name="Google Shape;66;p10"/>
          <p:cNvSpPr txBox="1"/>
          <p:nvPr>
            <p:ph idx="1" type="body"/>
          </p:nvPr>
        </p:nvSpPr>
        <p:spPr>
          <a:xfrm>
            <a:off x="629841" y="1543050"/>
            <a:ext cx="29493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67" name="Google Shape;67;p10"/>
          <p:cNvSpPr txBox="1"/>
          <p:nvPr>
            <p:ph idx="10" type="dt"/>
          </p:nvPr>
        </p:nvSpPr>
        <p:spPr>
          <a:xfrm>
            <a:off x="7359804" y="4821625"/>
            <a:ext cx="653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8" name="Google Shape;68;p10"/>
          <p:cNvSpPr txBox="1"/>
          <p:nvPr>
            <p:ph idx="11" type="ftr"/>
          </p:nvPr>
        </p:nvSpPr>
        <p:spPr>
          <a:xfrm>
            <a:off x="3051580" y="4821625"/>
            <a:ext cx="4174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2" type="sldNum"/>
          </p:nvPr>
        </p:nvSpPr>
        <p:spPr>
          <a:xfrm>
            <a:off x="8141784" y="4821625"/>
            <a:ext cx="373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0" y="4767263"/>
            <a:ext cx="9144000" cy="376200"/>
          </a:xfrm>
          <a:prstGeom prst="rect">
            <a:avLst/>
          </a:prstGeom>
          <a:solidFill>
            <a:srgbClr val="00693E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7;p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8" name="Google Shape;8;p1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0" type="dt"/>
          </p:nvPr>
        </p:nvSpPr>
        <p:spPr>
          <a:xfrm>
            <a:off x="7359804" y="4821625"/>
            <a:ext cx="653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1" type="ftr"/>
          </p:nvPr>
        </p:nvSpPr>
        <p:spPr>
          <a:xfrm>
            <a:off x="3051580" y="4821625"/>
            <a:ext cx="4174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2" type="sldNum"/>
          </p:nvPr>
        </p:nvSpPr>
        <p:spPr>
          <a:xfrm>
            <a:off x="8141784" y="4821625"/>
            <a:ext cx="373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" name="Google Shape;12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623571" y="4864687"/>
            <a:ext cx="2294419" cy="209563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Relationship Id="rId4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.png"/><Relationship Id="rId4" Type="http://schemas.openxmlformats.org/officeDocument/2006/relationships/image" Target="../media/image1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www-sciencedirect-com.dartmouth.idm.oclc.org/science/article/pii/S1352231007006863?via%3Dihub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bookdown.org/david_carslaw/openair/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3.png"/><Relationship Id="rId4" Type="http://schemas.openxmlformats.org/officeDocument/2006/relationships/image" Target="../media/image1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2.png"/><Relationship Id="rId4" Type="http://schemas.openxmlformats.org/officeDocument/2006/relationships/image" Target="../media/image23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3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5.png"/><Relationship Id="rId4" Type="http://schemas.openxmlformats.org/officeDocument/2006/relationships/image" Target="../media/image28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4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5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7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9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0.png"/><Relationship Id="rId4" Type="http://schemas.openxmlformats.org/officeDocument/2006/relationships/image" Target="../media/image31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Air Quality Project</a:t>
            </a:r>
            <a:endParaRPr/>
          </a:p>
        </p:txBody>
      </p:sp>
      <p:sp>
        <p:nvSpPr>
          <p:cNvPr id="96" name="Google Shape;96;p14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Assignment 4: More on Openair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3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Pollution Rose Examples</a:t>
            </a:r>
            <a:endParaRPr/>
          </a:p>
        </p:txBody>
      </p:sp>
      <p:sp>
        <p:nvSpPr>
          <p:cNvPr id="160" name="Google Shape;160;p23"/>
          <p:cNvSpPr txBox="1"/>
          <p:nvPr>
            <p:ph idx="12" type="sldNum"/>
          </p:nvPr>
        </p:nvSpPr>
        <p:spPr>
          <a:xfrm>
            <a:off x="8141784" y="4821625"/>
            <a:ext cx="3735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1" name="Google Shape;161;p23"/>
          <p:cNvPicPr preferRelativeResize="0"/>
          <p:nvPr/>
        </p:nvPicPr>
        <p:blipFill rotWithShape="1">
          <a:blip r:embed="rId3">
            <a:alphaModFix/>
          </a:blip>
          <a:srcRect b="0" l="15060" r="14758" t="0"/>
          <a:stretch/>
        </p:blipFill>
        <p:spPr>
          <a:xfrm>
            <a:off x="679863" y="1268054"/>
            <a:ext cx="3792075" cy="335265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62" name="Google Shape;162;p23"/>
          <p:cNvPicPr preferRelativeResize="0"/>
          <p:nvPr/>
        </p:nvPicPr>
        <p:blipFill rotWithShape="1">
          <a:blip r:embed="rId4">
            <a:alphaModFix/>
          </a:blip>
          <a:srcRect b="0" l="14458" r="14458" t="0"/>
          <a:stretch/>
        </p:blipFill>
        <p:spPr>
          <a:xfrm>
            <a:off x="4623234" y="1268054"/>
            <a:ext cx="3840900" cy="335265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Pollution Rose Examples</a:t>
            </a:r>
            <a:endParaRPr/>
          </a:p>
        </p:txBody>
      </p:sp>
      <p:sp>
        <p:nvSpPr>
          <p:cNvPr id="168" name="Google Shape;168;p24"/>
          <p:cNvSpPr txBox="1"/>
          <p:nvPr>
            <p:ph idx="12" type="sldNum"/>
          </p:nvPr>
        </p:nvSpPr>
        <p:spPr>
          <a:xfrm>
            <a:off x="8141784" y="4821625"/>
            <a:ext cx="3735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9" name="Google Shape;169;p24"/>
          <p:cNvPicPr preferRelativeResize="0"/>
          <p:nvPr/>
        </p:nvPicPr>
        <p:blipFill rotWithShape="1">
          <a:blip r:embed="rId3">
            <a:alphaModFix/>
          </a:blip>
          <a:srcRect b="21621" l="0" r="0" t="24122"/>
          <a:stretch/>
        </p:blipFill>
        <p:spPr>
          <a:xfrm>
            <a:off x="912850" y="1512800"/>
            <a:ext cx="7318300" cy="246362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Polar Frequencies</a:t>
            </a:r>
            <a:endParaRPr/>
          </a:p>
        </p:txBody>
      </p:sp>
      <p:sp>
        <p:nvSpPr>
          <p:cNvPr id="175" name="Google Shape;175;p25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/>
              <a:t>Uses (and Sources):</a:t>
            </a:r>
            <a:endParaRPr b="1"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Summarizes wind speeds and directions by the number of hours a wind is in a certain speed and direction. Can also add pollution data.</a:t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(Polar Isopleths)</a:t>
            </a:r>
            <a:endParaRPr sz="1800"/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/>
              <a:t>Data Columns Required: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Wind Direction (wd)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Wind Speed (ws)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A Pollutant (e.g., pm10)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Date/Time (date)</a:t>
            </a:r>
            <a:endParaRPr sz="1800"/>
          </a:p>
        </p:txBody>
      </p:sp>
      <p:sp>
        <p:nvSpPr>
          <p:cNvPr id="176" name="Google Shape;176;p25"/>
          <p:cNvSpPr txBox="1"/>
          <p:nvPr>
            <p:ph idx="12" type="sldNum"/>
          </p:nvPr>
        </p:nvSpPr>
        <p:spPr>
          <a:xfrm>
            <a:off x="8141784" y="4821625"/>
            <a:ext cx="3735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6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Polar Freq Examples</a:t>
            </a:r>
            <a:endParaRPr/>
          </a:p>
        </p:txBody>
      </p:sp>
      <p:sp>
        <p:nvSpPr>
          <p:cNvPr id="182" name="Google Shape;182;p26"/>
          <p:cNvSpPr txBox="1"/>
          <p:nvPr>
            <p:ph idx="12" type="sldNum"/>
          </p:nvPr>
        </p:nvSpPr>
        <p:spPr>
          <a:xfrm>
            <a:off x="8141784" y="4821625"/>
            <a:ext cx="3735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83" name="Google Shape;183;p26"/>
          <p:cNvPicPr preferRelativeResize="0"/>
          <p:nvPr/>
        </p:nvPicPr>
        <p:blipFill rotWithShape="1">
          <a:blip r:embed="rId3">
            <a:alphaModFix/>
          </a:blip>
          <a:srcRect b="0" l="14458" r="14458" t="0"/>
          <a:stretch/>
        </p:blipFill>
        <p:spPr>
          <a:xfrm>
            <a:off x="2657613" y="1207554"/>
            <a:ext cx="3828775" cy="334205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Polar Freq Examples</a:t>
            </a:r>
            <a:endParaRPr/>
          </a:p>
        </p:txBody>
      </p:sp>
      <p:sp>
        <p:nvSpPr>
          <p:cNvPr id="189" name="Google Shape;189;p27"/>
          <p:cNvSpPr txBox="1"/>
          <p:nvPr>
            <p:ph idx="12" type="sldNum"/>
          </p:nvPr>
        </p:nvSpPr>
        <p:spPr>
          <a:xfrm>
            <a:off x="8141784" y="4821625"/>
            <a:ext cx="3735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0" name="Google Shape;190;p27"/>
          <p:cNvPicPr preferRelativeResize="0"/>
          <p:nvPr/>
        </p:nvPicPr>
        <p:blipFill rotWithShape="1">
          <a:blip r:embed="rId3">
            <a:alphaModFix/>
          </a:blip>
          <a:srcRect b="0" l="3917" r="3917" t="0"/>
          <a:stretch/>
        </p:blipFill>
        <p:spPr>
          <a:xfrm>
            <a:off x="2045875" y="1218755"/>
            <a:ext cx="5052231" cy="340117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8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Polar Freq Examples</a:t>
            </a:r>
            <a:endParaRPr/>
          </a:p>
        </p:txBody>
      </p:sp>
      <p:sp>
        <p:nvSpPr>
          <p:cNvPr id="196" name="Google Shape;196;p28"/>
          <p:cNvSpPr txBox="1"/>
          <p:nvPr>
            <p:ph idx="12" type="sldNum"/>
          </p:nvPr>
        </p:nvSpPr>
        <p:spPr>
          <a:xfrm>
            <a:off x="8141784" y="4821625"/>
            <a:ext cx="3735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7" name="Google Shape;197;p28"/>
          <p:cNvPicPr preferRelativeResize="0"/>
          <p:nvPr/>
        </p:nvPicPr>
        <p:blipFill rotWithShape="1">
          <a:blip r:embed="rId3">
            <a:alphaModFix/>
          </a:blip>
          <a:srcRect b="0" l="5117" r="5421" t="0"/>
          <a:stretch/>
        </p:blipFill>
        <p:spPr>
          <a:xfrm>
            <a:off x="2057400" y="1185130"/>
            <a:ext cx="4935967" cy="3423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Percentile Rose</a:t>
            </a:r>
            <a:endParaRPr/>
          </a:p>
        </p:txBody>
      </p:sp>
      <p:sp>
        <p:nvSpPr>
          <p:cNvPr id="203" name="Google Shape;203;p2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/>
              <a:t>Uses (and Sources):</a:t>
            </a:r>
            <a:endParaRPr b="1"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Summarizes pollutants tied to wind directions, most crucially shows the distribution of concentrations by direction.</a:t>
            </a:r>
            <a:endParaRPr sz="1800"/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/>
              <a:t>Data Columns Required: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Wind Direction (wd)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Wind Speed (ws)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A Pollutant (e.g., pm10)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Date/Time (date)</a:t>
            </a:r>
            <a:endParaRPr sz="18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29"/>
          <p:cNvSpPr txBox="1"/>
          <p:nvPr>
            <p:ph idx="12" type="sldNum"/>
          </p:nvPr>
        </p:nvSpPr>
        <p:spPr>
          <a:xfrm>
            <a:off x="8141784" y="4821625"/>
            <a:ext cx="3735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0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Percentile Rose Examples</a:t>
            </a:r>
            <a:endParaRPr/>
          </a:p>
        </p:txBody>
      </p:sp>
      <p:sp>
        <p:nvSpPr>
          <p:cNvPr id="210" name="Google Shape;210;p30"/>
          <p:cNvSpPr txBox="1"/>
          <p:nvPr>
            <p:ph idx="12" type="sldNum"/>
          </p:nvPr>
        </p:nvSpPr>
        <p:spPr>
          <a:xfrm>
            <a:off x="8141784" y="4821625"/>
            <a:ext cx="3735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1" name="Google Shape;211;p30"/>
          <p:cNvPicPr preferRelativeResize="0"/>
          <p:nvPr/>
        </p:nvPicPr>
        <p:blipFill rotWithShape="1">
          <a:blip r:embed="rId3">
            <a:alphaModFix/>
          </a:blip>
          <a:srcRect b="0" l="23794" r="23794" t="0"/>
          <a:stretch/>
        </p:blipFill>
        <p:spPr>
          <a:xfrm>
            <a:off x="1560988" y="1375629"/>
            <a:ext cx="2755525" cy="3262288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12" name="Google Shape;212;p30"/>
          <p:cNvPicPr preferRelativeResize="0"/>
          <p:nvPr/>
        </p:nvPicPr>
        <p:blipFill rotWithShape="1">
          <a:blip r:embed="rId4">
            <a:alphaModFix/>
          </a:blip>
          <a:srcRect b="0" l="23191" r="23495" t="0"/>
          <a:stretch/>
        </p:blipFill>
        <p:spPr>
          <a:xfrm>
            <a:off x="4827488" y="1375629"/>
            <a:ext cx="2755525" cy="3207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Polar Plots</a:t>
            </a:r>
            <a:endParaRPr/>
          </a:p>
        </p:txBody>
      </p:sp>
      <p:sp>
        <p:nvSpPr>
          <p:cNvPr id="218" name="Google Shape;218;p31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600"/>
              <a:t>Uses (and Sources):</a:t>
            </a:r>
            <a:endParaRPr b="1" sz="1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/>
              <a:t>Shows the concentrations of a pollutant modeled on a wind speed surface, which can then be plotted on a map with a little work. Also can create a ratio variable of two pollutants and plot that. Shows wind speed dependence. (Analysis of air quality in a street canyon…) </a:t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u="sng">
                <a:solidFill>
                  <a:srgbClr val="1155CC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https://www-sciencedirect-com.dartmouth.idm.oclc.org/science/article/pii/S1352231007006863?via%3Dihub</a:t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600"/>
              <a:t>Data Columns Required:</a:t>
            </a:r>
            <a:endParaRPr sz="1600"/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Wind Direction (wd)</a:t>
            </a:r>
            <a:endParaRPr sz="1600"/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Wind Speed (ws)</a:t>
            </a:r>
            <a:endParaRPr sz="1600"/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A Pollutant (e.g., pm10)</a:t>
            </a:r>
            <a:endParaRPr sz="1600"/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Date/Time (date)</a:t>
            </a:r>
            <a:endParaRPr sz="16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31"/>
          <p:cNvSpPr txBox="1"/>
          <p:nvPr>
            <p:ph idx="12" type="sldNum"/>
          </p:nvPr>
        </p:nvSpPr>
        <p:spPr>
          <a:xfrm>
            <a:off x="8141784" y="4821625"/>
            <a:ext cx="3735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Polar Plot Examples</a:t>
            </a:r>
            <a:endParaRPr/>
          </a:p>
        </p:txBody>
      </p:sp>
      <p:sp>
        <p:nvSpPr>
          <p:cNvPr id="225" name="Google Shape;225;p32"/>
          <p:cNvSpPr txBox="1"/>
          <p:nvPr>
            <p:ph idx="12" type="sldNum"/>
          </p:nvPr>
        </p:nvSpPr>
        <p:spPr>
          <a:xfrm>
            <a:off x="8141784" y="4821625"/>
            <a:ext cx="3735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26" name="Google Shape;226;p32"/>
          <p:cNvPicPr preferRelativeResize="0"/>
          <p:nvPr/>
        </p:nvPicPr>
        <p:blipFill rotWithShape="1">
          <a:blip r:embed="rId3">
            <a:alphaModFix/>
          </a:blip>
          <a:srcRect b="0" l="15960" r="15064" t="0"/>
          <a:stretch/>
        </p:blipFill>
        <p:spPr>
          <a:xfrm>
            <a:off x="2770437" y="1268051"/>
            <a:ext cx="3603125" cy="324122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Today’s Agenda</a:t>
            </a:r>
            <a:endParaRPr/>
          </a:p>
        </p:txBody>
      </p:sp>
      <p:sp>
        <p:nvSpPr>
          <p:cNvPr id="102" name="Google Shape;102;p15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As a group, you’ll make several standard and advanced plots with openair using your data. </a:t>
            </a:r>
            <a:r>
              <a:rPr lang="en">
                <a:solidFill>
                  <a:srgbClr val="0000FF"/>
                </a:solidFill>
              </a:rPr>
              <a:t>By the end of class, you </a:t>
            </a:r>
            <a:r>
              <a:rPr lang="en">
                <a:solidFill>
                  <a:srgbClr val="0000FF"/>
                </a:solidFill>
              </a:rPr>
              <a:t>should</a:t>
            </a:r>
            <a:r>
              <a:rPr lang="en">
                <a:solidFill>
                  <a:srgbClr val="0000FF"/>
                </a:solidFill>
              </a:rPr>
              <a:t> have decided what you think your 3 most important or useful figures with regards to your research about your site are. </a:t>
            </a:r>
            <a:endParaRPr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The slides will summarize the information about each figure, and provide larger versions of example plots. You may also want the openair manual: </a:t>
            </a:r>
            <a:r>
              <a:rPr lang="en" sz="2000" u="sng">
                <a:solidFill>
                  <a:srgbClr val="1155CC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https://bookdown.org/david_carslaw/openair/</a:t>
            </a:r>
            <a:endParaRPr sz="3000">
              <a:solidFill>
                <a:srgbClr val="000000"/>
              </a:solidFill>
            </a:endParaRPr>
          </a:p>
        </p:txBody>
      </p:sp>
      <p:sp>
        <p:nvSpPr>
          <p:cNvPr id="103" name="Google Shape;103;p15"/>
          <p:cNvSpPr txBox="1"/>
          <p:nvPr>
            <p:ph idx="12" type="sldNum"/>
          </p:nvPr>
        </p:nvSpPr>
        <p:spPr>
          <a:xfrm>
            <a:off x="8141784" y="4821625"/>
            <a:ext cx="3735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3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Polar Annulus</a:t>
            </a:r>
            <a:endParaRPr/>
          </a:p>
        </p:txBody>
      </p:sp>
      <p:sp>
        <p:nvSpPr>
          <p:cNvPr id="232" name="Google Shape;232;p3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/>
              <a:t>Uses (and Sources):</a:t>
            </a:r>
            <a:endParaRPr b="1"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Plots an Annulus that shows changes in pollutant direction over time on different time scales.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/>
              <a:t>Data Columns Required: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Wind Direction (wd)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Wind Speed (ws)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A Pollutant (e.g., pm10)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Date/Time (date)</a:t>
            </a:r>
            <a:endParaRPr sz="18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33"/>
          <p:cNvSpPr txBox="1"/>
          <p:nvPr>
            <p:ph idx="12" type="sldNum"/>
          </p:nvPr>
        </p:nvSpPr>
        <p:spPr>
          <a:xfrm>
            <a:off x="8141784" y="4821625"/>
            <a:ext cx="3735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Polar Annulus Examples</a:t>
            </a:r>
            <a:endParaRPr/>
          </a:p>
        </p:txBody>
      </p:sp>
      <p:sp>
        <p:nvSpPr>
          <p:cNvPr id="239" name="Google Shape;239;p34"/>
          <p:cNvSpPr txBox="1"/>
          <p:nvPr>
            <p:ph idx="12" type="sldNum"/>
          </p:nvPr>
        </p:nvSpPr>
        <p:spPr>
          <a:xfrm>
            <a:off x="8141784" y="4821625"/>
            <a:ext cx="3735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40" name="Google Shape;240;p34"/>
          <p:cNvPicPr preferRelativeResize="0"/>
          <p:nvPr/>
        </p:nvPicPr>
        <p:blipFill rotWithShape="1">
          <a:blip r:embed="rId3">
            <a:alphaModFix/>
          </a:blip>
          <a:srcRect b="21969" l="0" r="0" t="17490"/>
          <a:stretch/>
        </p:blipFill>
        <p:spPr>
          <a:xfrm>
            <a:off x="572625" y="1185350"/>
            <a:ext cx="3803275" cy="315917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41" name="Google Shape;241;p34"/>
          <p:cNvPicPr preferRelativeResize="0"/>
          <p:nvPr/>
        </p:nvPicPr>
        <p:blipFill rotWithShape="1">
          <a:blip r:embed="rId4">
            <a:alphaModFix/>
          </a:blip>
          <a:srcRect b="21819" l="0" r="0" t="17078"/>
          <a:stretch/>
        </p:blipFill>
        <p:spPr>
          <a:xfrm>
            <a:off x="4768100" y="1185341"/>
            <a:ext cx="3803275" cy="3184856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Polar Annulus Examples</a:t>
            </a:r>
            <a:endParaRPr/>
          </a:p>
        </p:txBody>
      </p:sp>
      <p:sp>
        <p:nvSpPr>
          <p:cNvPr id="247" name="Google Shape;247;p35"/>
          <p:cNvSpPr txBox="1"/>
          <p:nvPr>
            <p:ph idx="12" type="sldNum"/>
          </p:nvPr>
        </p:nvSpPr>
        <p:spPr>
          <a:xfrm>
            <a:off x="8141784" y="4821625"/>
            <a:ext cx="3735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48" name="Google Shape;248;p35"/>
          <p:cNvPicPr preferRelativeResize="0"/>
          <p:nvPr/>
        </p:nvPicPr>
        <p:blipFill rotWithShape="1">
          <a:blip r:embed="rId3">
            <a:alphaModFix/>
          </a:blip>
          <a:srcRect b="21628" l="0" r="0" t="17838"/>
          <a:stretch/>
        </p:blipFill>
        <p:spPr>
          <a:xfrm>
            <a:off x="2524688" y="1268055"/>
            <a:ext cx="4094618" cy="340117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6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 Series Plot</a:t>
            </a:r>
            <a:endParaRPr/>
          </a:p>
        </p:txBody>
      </p:sp>
      <p:sp>
        <p:nvSpPr>
          <p:cNvPr id="254" name="Google Shape;254;p36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000"/>
              <a:t>Uses (and Sources):</a:t>
            </a:r>
            <a:endParaRPr b="1" sz="2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/>
              <a:t>Simply plots pollution level over time for the requested pollutants in the requested time frame. Averaging of values is also possible. Easily reveals data gaps if present.</a:t>
            </a:r>
            <a:endParaRPr sz="2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000"/>
              <a:t>Data Columns Required:</a:t>
            </a:r>
            <a:endParaRPr sz="2000"/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A Pollutant (e.g., pm10)</a:t>
            </a:r>
            <a:endParaRPr sz="2000"/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Date/Time (date)</a:t>
            </a:r>
            <a:endParaRPr sz="20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36"/>
          <p:cNvSpPr txBox="1"/>
          <p:nvPr>
            <p:ph idx="12" type="sldNum"/>
          </p:nvPr>
        </p:nvSpPr>
        <p:spPr>
          <a:xfrm>
            <a:off x="8141784" y="4821625"/>
            <a:ext cx="3735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 Series Plot Examples</a:t>
            </a:r>
            <a:endParaRPr/>
          </a:p>
        </p:txBody>
      </p:sp>
      <p:sp>
        <p:nvSpPr>
          <p:cNvPr id="261" name="Google Shape;261;p37"/>
          <p:cNvSpPr txBox="1"/>
          <p:nvPr>
            <p:ph idx="12" type="sldNum"/>
          </p:nvPr>
        </p:nvSpPr>
        <p:spPr>
          <a:xfrm>
            <a:off x="8141784" y="4821625"/>
            <a:ext cx="3735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62" name="Google Shape;26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3613" y="1162705"/>
            <a:ext cx="5136775" cy="349232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8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 Series Plot Examples</a:t>
            </a:r>
            <a:endParaRPr/>
          </a:p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141784" y="4821625"/>
            <a:ext cx="3735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69" name="Google Shape;26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0650" y="1268055"/>
            <a:ext cx="5002699" cy="340117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 Series Plot Examples</a:t>
            </a:r>
            <a:endParaRPr/>
          </a:p>
        </p:txBody>
      </p:sp>
      <p:sp>
        <p:nvSpPr>
          <p:cNvPr id="275" name="Google Shape;275;p39"/>
          <p:cNvSpPr txBox="1"/>
          <p:nvPr>
            <p:ph idx="12" type="sldNum"/>
          </p:nvPr>
        </p:nvSpPr>
        <p:spPr>
          <a:xfrm>
            <a:off x="8141784" y="4821625"/>
            <a:ext cx="3735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76" name="Google Shape;27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7225" y="1268055"/>
            <a:ext cx="5069550" cy="344662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0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Temporal Variation Plots</a:t>
            </a:r>
            <a:endParaRPr/>
          </a:p>
        </p:txBody>
      </p:sp>
      <p:sp>
        <p:nvSpPr>
          <p:cNvPr id="282" name="Google Shape;282;p40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Uses (and Sources):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Plots pollution over time on several different scales, including a 95% CI of the mean (pink shading). Use in conjunction with polarPlot to find a ws/wd of interest and focus on that.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Data Columns Required:</a:t>
            </a:r>
            <a:endParaRPr/>
          </a:p>
          <a:p>
            <a:pPr indent="-3619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A Pollutant (e.g., pm10)</a:t>
            </a:r>
            <a:endParaRPr/>
          </a:p>
          <a:p>
            <a:pPr indent="-3619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Time/Date (date)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40"/>
          <p:cNvSpPr txBox="1"/>
          <p:nvPr>
            <p:ph idx="12" type="sldNum"/>
          </p:nvPr>
        </p:nvSpPr>
        <p:spPr>
          <a:xfrm>
            <a:off x="8141784" y="4821625"/>
            <a:ext cx="3735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Temporal Var Examples</a:t>
            </a:r>
            <a:endParaRPr/>
          </a:p>
        </p:txBody>
      </p:sp>
      <p:sp>
        <p:nvSpPr>
          <p:cNvPr id="289" name="Google Shape;289;p41"/>
          <p:cNvSpPr txBox="1"/>
          <p:nvPr>
            <p:ph idx="12" type="sldNum"/>
          </p:nvPr>
        </p:nvSpPr>
        <p:spPr>
          <a:xfrm>
            <a:off x="8141784" y="4821625"/>
            <a:ext cx="3735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90" name="Google Shape;29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8463" y="1268050"/>
            <a:ext cx="5067075" cy="343362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Temporal Var Examples</a:t>
            </a:r>
            <a:endParaRPr/>
          </a:p>
        </p:txBody>
      </p:sp>
      <p:sp>
        <p:nvSpPr>
          <p:cNvPr id="296" name="Google Shape;296;p42"/>
          <p:cNvSpPr txBox="1"/>
          <p:nvPr>
            <p:ph idx="12" type="sldNum"/>
          </p:nvPr>
        </p:nvSpPr>
        <p:spPr>
          <a:xfrm>
            <a:off x="8141784" y="4821625"/>
            <a:ext cx="3735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97" name="Google Shape;297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7100" y="1342029"/>
            <a:ext cx="4849800" cy="329722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6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Aside: Goal for this week</a:t>
            </a:r>
            <a:endParaRPr/>
          </a:p>
        </p:txBody>
      </p:sp>
      <p:sp>
        <p:nvSpPr>
          <p:cNvPr id="109" name="Google Shape;109;p16"/>
          <p:cNvSpPr txBox="1"/>
          <p:nvPr>
            <p:ph idx="1" type="body"/>
          </p:nvPr>
        </p:nvSpPr>
        <p:spPr>
          <a:xfrm>
            <a:off x="628650" y="1028444"/>
            <a:ext cx="78867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The goal for this week is to get ready for your group's preliminary presentation on Friday, specifics of which can be found in Air Quality Project </a:t>
            </a:r>
            <a:r>
              <a:rPr lang="en"/>
              <a:t>Assignment</a:t>
            </a:r>
            <a:r>
              <a:rPr lang="en"/>
              <a:t> #5 on Canvas.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Here is our schedule for the week: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16"/>
          <p:cNvSpPr txBox="1"/>
          <p:nvPr>
            <p:ph idx="12" type="sldNum"/>
          </p:nvPr>
        </p:nvSpPr>
        <p:spPr>
          <a:xfrm>
            <a:off x="8141784" y="4821625"/>
            <a:ext cx="3735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111" name="Google Shape;111;p16"/>
          <p:cNvGraphicFramePr/>
          <p:nvPr/>
        </p:nvGraphicFramePr>
        <p:xfrm>
          <a:off x="765500" y="2653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{23026AA7-60E4-451C-9B42-7F832D68FF5C}</a:tableStyleId>
              </a:tblPr>
              <a:tblGrid>
                <a:gridCol w="2413000"/>
                <a:gridCol w="2413000"/>
                <a:gridCol w="24130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Day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In Class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Submit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Monday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More on Openair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Openair tutorial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Wednesday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Group work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Research question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Thursday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Group work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One polished figure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Friday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Preliminary Presentations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Slides in class deck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3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 Proportion Plots</a:t>
            </a:r>
            <a:endParaRPr/>
          </a:p>
        </p:txBody>
      </p:sp>
      <p:sp>
        <p:nvSpPr>
          <p:cNvPr id="303" name="Google Shape;303;p4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/>
              <a:t>Uses (and Sources):</a:t>
            </a:r>
            <a:endParaRPr b="1"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Shows the time series plots as stacked bar charts. Time series is averaged and broken down by the proportion contribution of another variable. Difficult to read with more than 3 or 4 contributions.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/>
              <a:t>Data Columns Required: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Pollutant (e.g., pm10)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Date/Time (date)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Wind Speed (ws)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Wind Direction (wd)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Another Factor (...)</a:t>
            </a:r>
            <a:endParaRPr sz="1800"/>
          </a:p>
        </p:txBody>
      </p:sp>
      <p:sp>
        <p:nvSpPr>
          <p:cNvPr id="304" name="Google Shape;304;p43"/>
          <p:cNvSpPr txBox="1"/>
          <p:nvPr>
            <p:ph idx="12" type="sldNum"/>
          </p:nvPr>
        </p:nvSpPr>
        <p:spPr>
          <a:xfrm>
            <a:off x="8141784" y="4821625"/>
            <a:ext cx="3735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 Prop Examples</a:t>
            </a:r>
            <a:endParaRPr/>
          </a:p>
        </p:txBody>
      </p:sp>
      <p:sp>
        <p:nvSpPr>
          <p:cNvPr id="310" name="Google Shape;310;p44"/>
          <p:cNvSpPr txBox="1"/>
          <p:nvPr>
            <p:ph idx="12" type="sldNum"/>
          </p:nvPr>
        </p:nvSpPr>
        <p:spPr>
          <a:xfrm>
            <a:off x="8141784" y="4821625"/>
            <a:ext cx="3735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11" name="Google Shape;311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0650" y="1268055"/>
            <a:ext cx="5002699" cy="340117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4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 Prop Examples</a:t>
            </a:r>
            <a:endParaRPr/>
          </a:p>
        </p:txBody>
      </p:sp>
      <p:sp>
        <p:nvSpPr>
          <p:cNvPr id="317" name="Google Shape;317;p45"/>
          <p:cNvSpPr txBox="1"/>
          <p:nvPr>
            <p:ph idx="12" type="sldNum"/>
          </p:nvPr>
        </p:nvSpPr>
        <p:spPr>
          <a:xfrm>
            <a:off x="8141784" y="4821625"/>
            <a:ext cx="3735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18" name="Google Shape;318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8888" y="1268055"/>
            <a:ext cx="4986226" cy="338997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6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Trend Level Heat Map</a:t>
            </a:r>
            <a:endParaRPr/>
          </a:p>
        </p:txBody>
      </p:sp>
      <p:sp>
        <p:nvSpPr>
          <p:cNvPr id="324" name="Google Shape;324;p46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600"/>
              <a:t>Uses (and Sources):</a:t>
            </a:r>
            <a:endParaRPr b="1" sz="1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/>
              <a:t>Creates a heat map of a pollutant on a field of two variables x and y, often grouped by year. Defaults to x = month and y = hour. Possible to modify many other ways.</a:t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600"/>
              <a:t>Data Columns Required:</a:t>
            </a:r>
            <a:endParaRPr sz="1600"/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Date/Time (date)</a:t>
            </a:r>
            <a:endParaRPr sz="1600"/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A Pollutant (e.g., pm10)</a:t>
            </a:r>
            <a:endParaRPr sz="1600"/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Other factors</a:t>
            </a:r>
            <a:endParaRPr sz="1600"/>
          </a:p>
          <a:p>
            <a:pPr indent="-3302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Ws</a:t>
            </a:r>
            <a:endParaRPr sz="1600"/>
          </a:p>
          <a:p>
            <a:pPr indent="-3302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Wd</a:t>
            </a:r>
            <a:endParaRPr sz="1600"/>
          </a:p>
          <a:p>
            <a:pPr indent="-3302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More pollutants</a:t>
            </a:r>
            <a:endParaRPr sz="16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46"/>
          <p:cNvSpPr txBox="1"/>
          <p:nvPr>
            <p:ph idx="12" type="sldNum"/>
          </p:nvPr>
        </p:nvSpPr>
        <p:spPr>
          <a:xfrm>
            <a:off x="8141784" y="4821625"/>
            <a:ext cx="3735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4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Trend Level Heat Map Examples</a:t>
            </a:r>
            <a:endParaRPr/>
          </a:p>
        </p:txBody>
      </p:sp>
      <p:sp>
        <p:nvSpPr>
          <p:cNvPr id="331" name="Google Shape;331;p47"/>
          <p:cNvSpPr txBox="1"/>
          <p:nvPr>
            <p:ph idx="12" type="sldNum"/>
          </p:nvPr>
        </p:nvSpPr>
        <p:spPr>
          <a:xfrm>
            <a:off x="8141784" y="4821625"/>
            <a:ext cx="3735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32" name="Google Shape;332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20453"/>
            <a:ext cx="4419600" cy="3004744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33" name="Google Shape;333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420453"/>
            <a:ext cx="4419608" cy="300475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48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Trend Level Heat Map Examples</a:t>
            </a:r>
            <a:endParaRPr/>
          </a:p>
        </p:txBody>
      </p:sp>
      <p:sp>
        <p:nvSpPr>
          <p:cNvPr id="339" name="Google Shape;339;p48"/>
          <p:cNvSpPr txBox="1"/>
          <p:nvPr>
            <p:ph idx="12" type="sldNum"/>
          </p:nvPr>
        </p:nvSpPr>
        <p:spPr>
          <a:xfrm>
            <a:off x="8141784" y="4821625"/>
            <a:ext cx="3735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40" name="Google Shape;340;p48"/>
          <p:cNvPicPr preferRelativeResize="0"/>
          <p:nvPr/>
        </p:nvPicPr>
        <p:blipFill rotWithShape="1">
          <a:blip r:embed="rId3">
            <a:alphaModFix/>
          </a:blip>
          <a:srcRect b="0" l="0" r="0" t="7561"/>
          <a:stretch/>
        </p:blipFill>
        <p:spPr>
          <a:xfrm>
            <a:off x="1850663" y="1221450"/>
            <a:ext cx="5442675" cy="34205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4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Calendar Plot</a:t>
            </a:r>
            <a:endParaRPr/>
          </a:p>
        </p:txBody>
      </p:sp>
      <p:sp>
        <p:nvSpPr>
          <p:cNvPr id="346" name="Google Shape;346;p4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/>
              <a:t>Uses (and Sources):</a:t>
            </a:r>
            <a:endParaRPr b="1"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Plots the pollutant level directly onto a calendar for clear temporal viewing of peak days.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/>
              <a:t>Data Columns Required: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Pollutant (e.g., pm10)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Time/Date (date)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Other factors</a:t>
            </a:r>
            <a:endParaRPr sz="1800"/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Ws</a:t>
            </a:r>
            <a:endParaRPr/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Wd</a:t>
            </a:r>
            <a:endParaRPr/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Other pollutant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49"/>
          <p:cNvSpPr txBox="1"/>
          <p:nvPr>
            <p:ph idx="12" type="sldNum"/>
          </p:nvPr>
        </p:nvSpPr>
        <p:spPr>
          <a:xfrm>
            <a:off x="8141784" y="4821625"/>
            <a:ext cx="3735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50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Calendar Plot Examples</a:t>
            </a:r>
            <a:endParaRPr/>
          </a:p>
        </p:txBody>
      </p:sp>
      <p:sp>
        <p:nvSpPr>
          <p:cNvPr id="353" name="Google Shape;353;p50"/>
          <p:cNvSpPr txBox="1"/>
          <p:nvPr>
            <p:ph idx="12" type="sldNum"/>
          </p:nvPr>
        </p:nvSpPr>
        <p:spPr>
          <a:xfrm>
            <a:off x="8141784" y="4821625"/>
            <a:ext cx="3735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54" name="Google Shape;354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838" y="1268055"/>
            <a:ext cx="3942563" cy="340117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55" name="Google Shape;355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69588" y="1268055"/>
            <a:ext cx="3955574" cy="340117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Theil-Sen Trends</a:t>
            </a:r>
            <a:endParaRPr/>
          </a:p>
        </p:txBody>
      </p:sp>
      <p:sp>
        <p:nvSpPr>
          <p:cNvPr id="361" name="Google Shape;361;p51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600"/>
              <a:t>Uses (and Sources):</a:t>
            </a:r>
            <a:endParaRPr b="1" sz="1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/>
              <a:t>A different type of regression averaging: slope is taken between every pair of two points. This is resistant to non-normal data with a non-constant variance, and to outliers. Solid line is Theil-Sen Estimate and Dashed Lines are 95% CI.</a:t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600"/>
              <a:t>Data Columns Required:</a:t>
            </a:r>
            <a:endParaRPr sz="1600"/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Pollutant (e.g., pm10)</a:t>
            </a:r>
            <a:endParaRPr sz="1600"/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Time/Date (date)</a:t>
            </a:r>
            <a:endParaRPr sz="1600"/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Other factors</a:t>
            </a:r>
            <a:endParaRPr sz="1600"/>
          </a:p>
          <a:p>
            <a:pPr indent="-3302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Ws</a:t>
            </a:r>
            <a:endParaRPr sz="1600"/>
          </a:p>
          <a:p>
            <a:pPr indent="-3302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Wd</a:t>
            </a:r>
            <a:endParaRPr sz="1600"/>
          </a:p>
          <a:p>
            <a:pPr indent="-3302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Other pollutant</a:t>
            </a:r>
            <a:endParaRPr sz="16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51"/>
          <p:cNvSpPr txBox="1"/>
          <p:nvPr>
            <p:ph idx="12" type="sldNum"/>
          </p:nvPr>
        </p:nvSpPr>
        <p:spPr>
          <a:xfrm>
            <a:off x="8141784" y="4821625"/>
            <a:ext cx="3735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Theil-Sen Examples</a:t>
            </a:r>
            <a:endParaRPr/>
          </a:p>
        </p:txBody>
      </p:sp>
      <p:sp>
        <p:nvSpPr>
          <p:cNvPr id="368" name="Google Shape;368;p52"/>
          <p:cNvSpPr txBox="1"/>
          <p:nvPr>
            <p:ph idx="12" type="sldNum"/>
          </p:nvPr>
        </p:nvSpPr>
        <p:spPr>
          <a:xfrm>
            <a:off x="8141784" y="4821625"/>
            <a:ext cx="3735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69" name="Google Shape;369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4813" y="1125175"/>
            <a:ext cx="5114375" cy="34771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Setup</a:t>
            </a:r>
            <a:endParaRPr/>
          </a:p>
        </p:txBody>
      </p:sp>
      <p:sp>
        <p:nvSpPr>
          <p:cNvPr id="117" name="Google Shape;117;p1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/>
              <a:t>You’ll need the openair and tidyverse libraries today (as well as any more you wish to add)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44444"/>
                </a:solidFill>
                <a:latin typeface="Consolas"/>
                <a:ea typeface="Consolas"/>
                <a:cs typeface="Consolas"/>
                <a:sym typeface="Consolas"/>
              </a:rPr>
              <a:t>library</a:t>
            </a:r>
            <a:r>
              <a:rPr lang="en" sz="1800">
                <a:solidFill>
                  <a:srgbClr val="444444"/>
                </a:solidFill>
                <a:latin typeface="Consolas"/>
                <a:ea typeface="Consolas"/>
                <a:cs typeface="Consolas"/>
                <a:sym typeface="Consolas"/>
              </a:rPr>
              <a:t>(openair);</a:t>
            </a:r>
            <a:br>
              <a:rPr lang="en" sz="1800">
                <a:solidFill>
                  <a:srgbClr val="444444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b="1" lang="en" sz="1800">
                <a:solidFill>
                  <a:srgbClr val="444444"/>
                </a:solidFill>
                <a:latin typeface="Consolas"/>
                <a:ea typeface="Consolas"/>
                <a:cs typeface="Consolas"/>
                <a:sym typeface="Consolas"/>
              </a:rPr>
              <a:t>library</a:t>
            </a:r>
            <a:r>
              <a:rPr lang="en" sz="1800">
                <a:solidFill>
                  <a:srgbClr val="444444"/>
                </a:solidFill>
                <a:latin typeface="Consolas"/>
                <a:ea typeface="Consolas"/>
                <a:cs typeface="Consolas"/>
                <a:sym typeface="Consolas"/>
              </a:rPr>
              <a:t>(tidyverse);</a:t>
            </a:r>
            <a:br>
              <a:rPr lang="en" sz="1800">
                <a:solidFill>
                  <a:srgbClr val="444444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sz="1800">
              <a:solidFill>
                <a:srgbClr val="44444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44444"/>
                </a:solidFill>
              </a:rPr>
              <a:t>Then import your data to operate on it:</a:t>
            </a:r>
            <a:endParaRPr sz="1800">
              <a:solidFill>
                <a:srgbClr val="444444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444444"/>
                </a:solidFill>
                <a:latin typeface="Consolas"/>
                <a:ea typeface="Consolas"/>
                <a:cs typeface="Consolas"/>
                <a:sym typeface="Consolas"/>
              </a:rPr>
              <a:t>dat &lt;- importAURN(site = </a:t>
            </a:r>
            <a:r>
              <a:rPr lang="en" sz="1800">
                <a:solidFill>
                  <a:srgbClr val="880000"/>
                </a:solidFill>
                <a:latin typeface="Consolas"/>
                <a:ea typeface="Consolas"/>
                <a:cs typeface="Consolas"/>
                <a:sym typeface="Consolas"/>
              </a:rPr>
              <a:t>"my1"</a:t>
            </a:r>
            <a:r>
              <a:rPr lang="en" sz="1800">
                <a:solidFill>
                  <a:srgbClr val="444444"/>
                </a:solidFill>
                <a:latin typeface="Consolas"/>
                <a:ea typeface="Consolas"/>
                <a:cs typeface="Consolas"/>
                <a:sym typeface="Consolas"/>
              </a:rPr>
              <a:t>, year = </a:t>
            </a:r>
            <a:r>
              <a:rPr lang="en" sz="1800">
                <a:solidFill>
                  <a:srgbClr val="880000"/>
                </a:solidFill>
                <a:latin typeface="Consolas"/>
                <a:ea typeface="Consolas"/>
                <a:cs typeface="Consolas"/>
                <a:sym typeface="Consolas"/>
              </a:rPr>
              <a:t>2000</a:t>
            </a:r>
            <a:r>
              <a:rPr lang="en" sz="1800">
                <a:solidFill>
                  <a:srgbClr val="444444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" sz="1800">
                <a:solidFill>
                  <a:srgbClr val="880000"/>
                </a:solidFill>
                <a:latin typeface="Consolas"/>
                <a:ea typeface="Consolas"/>
                <a:cs typeface="Consolas"/>
                <a:sym typeface="Consolas"/>
              </a:rPr>
              <a:t>2005</a:t>
            </a:r>
            <a:r>
              <a:rPr lang="en" sz="1800">
                <a:solidFill>
                  <a:srgbClr val="444444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800"/>
              <a:t>Remember that your plots should be based on the data from your team’s Germany site.</a:t>
            </a:r>
            <a:endParaRPr i="1" sz="18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18" name="Google Shape;118;p17"/>
          <p:cNvSpPr txBox="1"/>
          <p:nvPr>
            <p:ph idx="12" type="sldNum"/>
          </p:nvPr>
        </p:nvSpPr>
        <p:spPr>
          <a:xfrm>
            <a:off x="8141784" y="4821625"/>
            <a:ext cx="3735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3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Theil-Sen Examples</a:t>
            </a:r>
            <a:endParaRPr/>
          </a:p>
        </p:txBody>
      </p:sp>
      <p:sp>
        <p:nvSpPr>
          <p:cNvPr id="375" name="Google Shape;375;p53"/>
          <p:cNvSpPr txBox="1"/>
          <p:nvPr>
            <p:ph idx="12" type="sldNum"/>
          </p:nvPr>
        </p:nvSpPr>
        <p:spPr>
          <a:xfrm>
            <a:off x="8141784" y="4821625"/>
            <a:ext cx="3735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76" name="Google Shape;376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5075" y="1268050"/>
            <a:ext cx="4953850" cy="336795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5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Smooth Trend</a:t>
            </a:r>
            <a:endParaRPr/>
          </a:p>
        </p:txBody>
      </p:sp>
      <p:sp>
        <p:nvSpPr>
          <p:cNvPr id="382" name="Google Shape;382;p5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600"/>
              <a:t>Uses (and Sources):</a:t>
            </a:r>
            <a:endParaRPr b="1" sz="1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/>
              <a:t>Another trend type with 95% CI. It is often optimized to include important data but also be quite smooth. This won't necessarily be a straight line! Data can be deseasonalized to remove large impacts of monthly averages.</a:t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600"/>
              <a:t>Data Columns Required:</a:t>
            </a:r>
            <a:endParaRPr sz="1600"/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Pollutant (e.g., pm10)</a:t>
            </a:r>
            <a:endParaRPr sz="1600"/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Time/Date (date)</a:t>
            </a:r>
            <a:endParaRPr sz="1600"/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Other factors</a:t>
            </a:r>
            <a:endParaRPr sz="1600"/>
          </a:p>
          <a:p>
            <a:pPr indent="-3302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Ws</a:t>
            </a:r>
            <a:endParaRPr sz="1600"/>
          </a:p>
          <a:p>
            <a:pPr indent="-3302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Wd</a:t>
            </a:r>
            <a:endParaRPr sz="1600"/>
          </a:p>
          <a:p>
            <a:pPr indent="-3302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Other pollutant</a:t>
            </a:r>
            <a:endParaRPr sz="16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p54"/>
          <p:cNvSpPr txBox="1"/>
          <p:nvPr>
            <p:ph idx="12" type="sldNum"/>
          </p:nvPr>
        </p:nvSpPr>
        <p:spPr>
          <a:xfrm>
            <a:off x="8141784" y="4821625"/>
            <a:ext cx="3735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5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Smooth Trend Examples</a:t>
            </a:r>
            <a:endParaRPr/>
          </a:p>
        </p:txBody>
      </p:sp>
      <p:sp>
        <p:nvSpPr>
          <p:cNvPr id="389" name="Google Shape;389;p55"/>
          <p:cNvSpPr txBox="1"/>
          <p:nvPr>
            <p:ph idx="12" type="sldNum"/>
          </p:nvPr>
        </p:nvSpPr>
        <p:spPr>
          <a:xfrm>
            <a:off x="8141784" y="4821625"/>
            <a:ext cx="3735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90" name="Google Shape;390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8550" y="1223225"/>
            <a:ext cx="5066900" cy="344482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6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Smooth Trend Examples</a:t>
            </a:r>
            <a:endParaRPr/>
          </a:p>
        </p:txBody>
      </p:sp>
      <p:sp>
        <p:nvSpPr>
          <p:cNvPr id="396" name="Google Shape;396;p56"/>
          <p:cNvSpPr txBox="1"/>
          <p:nvPr>
            <p:ph idx="12" type="sldNum"/>
          </p:nvPr>
        </p:nvSpPr>
        <p:spPr>
          <a:xfrm>
            <a:off x="8141784" y="4821625"/>
            <a:ext cx="3735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97" name="Google Shape;397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0650" y="1268055"/>
            <a:ext cx="5002699" cy="340117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5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Smooth Trend Examples</a:t>
            </a:r>
            <a:endParaRPr/>
          </a:p>
        </p:txBody>
      </p:sp>
      <p:sp>
        <p:nvSpPr>
          <p:cNvPr id="403" name="Google Shape;403;p57"/>
          <p:cNvSpPr txBox="1"/>
          <p:nvPr>
            <p:ph idx="12" type="sldNum"/>
          </p:nvPr>
        </p:nvSpPr>
        <p:spPr>
          <a:xfrm>
            <a:off x="8141784" y="4821625"/>
            <a:ext cx="3735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04" name="Google Shape;404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4763" y="1268050"/>
            <a:ext cx="4994475" cy="339557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58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Scatter Plots</a:t>
            </a:r>
            <a:endParaRPr/>
          </a:p>
        </p:txBody>
      </p:sp>
      <p:sp>
        <p:nvSpPr>
          <p:cNvPr id="410" name="Google Shape;410;p58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000"/>
              <a:t>Uses (and Sources):</a:t>
            </a:r>
            <a:endParaRPr b="1" sz="2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/>
              <a:t>A basic data visualization tool for comparing two continuous variables. Can be made more complex through binning, formatting, and adding/making trends, etc.</a:t>
            </a:r>
            <a:endParaRPr sz="2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000"/>
              <a:t>Data Columns Required:</a:t>
            </a:r>
            <a:endParaRPr sz="2000"/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2 Pollutants (e.g, no2 and nox)</a:t>
            </a:r>
            <a:endParaRPr sz="2000"/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Other factors</a:t>
            </a:r>
            <a:endParaRPr sz="20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Google Shape;411;p58"/>
          <p:cNvSpPr txBox="1"/>
          <p:nvPr>
            <p:ph idx="12" type="sldNum"/>
          </p:nvPr>
        </p:nvSpPr>
        <p:spPr>
          <a:xfrm>
            <a:off x="8141784" y="4821625"/>
            <a:ext cx="3735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5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Scatter Plot Examples</a:t>
            </a:r>
            <a:endParaRPr/>
          </a:p>
        </p:txBody>
      </p:sp>
      <p:sp>
        <p:nvSpPr>
          <p:cNvPr id="417" name="Google Shape;417;p59"/>
          <p:cNvSpPr txBox="1"/>
          <p:nvPr>
            <p:ph idx="12" type="sldNum"/>
          </p:nvPr>
        </p:nvSpPr>
        <p:spPr>
          <a:xfrm>
            <a:off x="8141784" y="4821625"/>
            <a:ext cx="3735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18" name="Google Shape;418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7300" y="1268054"/>
            <a:ext cx="3891930" cy="3284213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19" name="Google Shape;419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74745" y="1268054"/>
            <a:ext cx="3891930" cy="3284213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60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Scatter Plot Examples</a:t>
            </a:r>
            <a:endParaRPr/>
          </a:p>
        </p:txBody>
      </p:sp>
      <p:sp>
        <p:nvSpPr>
          <p:cNvPr id="425" name="Google Shape;425;p60"/>
          <p:cNvSpPr txBox="1"/>
          <p:nvPr>
            <p:ph idx="12" type="sldNum"/>
          </p:nvPr>
        </p:nvSpPr>
        <p:spPr>
          <a:xfrm>
            <a:off x="8141784" y="4821625"/>
            <a:ext cx="3735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26" name="Google Shape;426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0650" y="1268055"/>
            <a:ext cx="5002699" cy="340117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8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 as a team and at your own pace</a:t>
            </a:r>
            <a:endParaRPr/>
          </a:p>
        </p:txBody>
      </p:sp>
      <p:sp>
        <p:nvSpPr>
          <p:cNvPr id="124" name="Google Shape;124;p18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You'll find lots of plot options in the </a:t>
            </a:r>
            <a:r>
              <a:rPr lang="en"/>
              <a:t>google doc that goes with Assignment #4. Browse through these and play around with your data and the options. 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Then pick three figures that you believe best support your research question.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You DO NOT have to try all provided plot options. Rather, think first what might be the most interesting and useful for your particular dataset.</a:t>
            </a:r>
            <a:endParaRPr/>
          </a:p>
        </p:txBody>
      </p:sp>
      <p:sp>
        <p:nvSpPr>
          <p:cNvPr id="125" name="Google Shape;125;p18"/>
          <p:cNvSpPr txBox="1"/>
          <p:nvPr>
            <p:ph idx="12" type="sldNum"/>
          </p:nvPr>
        </p:nvSpPr>
        <p:spPr>
          <a:xfrm>
            <a:off x="8141784" y="4821625"/>
            <a:ext cx="3735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Wind Rose </a:t>
            </a:r>
            <a:endParaRPr/>
          </a:p>
        </p:txBody>
      </p:sp>
      <p:sp>
        <p:nvSpPr>
          <p:cNvPr id="131" name="Google Shape;131;p1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000"/>
              <a:t>Uses (and Sources):</a:t>
            </a:r>
            <a:endParaRPr b="1" sz="2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/>
              <a:t>Summarizes the frequencies of winds of various velocities at a single location.</a:t>
            </a:r>
            <a:endParaRPr sz="2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/>
              <a:t>(Air Pollution Control Engineering)</a:t>
            </a:r>
            <a:endParaRPr sz="2000"/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000"/>
              <a:t>Data Columns Required: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Wind Direction (wd)</a:t>
            </a:r>
            <a:endParaRPr sz="2000"/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Wind Speed (ws)</a:t>
            </a:r>
            <a:endParaRPr sz="2000"/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Date/Time (date)</a:t>
            </a:r>
            <a:endParaRPr sz="3000"/>
          </a:p>
        </p:txBody>
      </p:sp>
      <p:sp>
        <p:nvSpPr>
          <p:cNvPr id="132" name="Google Shape;132;p19"/>
          <p:cNvSpPr txBox="1"/>
          <p:nvPr>
            <p:ph idx="12" type="sldNum"/>
          </p:nvPr>
        </p:nvSpPr>
        <p:spPr>
          <a:xfrm>
            <a:off x="8141784" y="4821625"/>
            <a:ext cx="3735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Wind Rose Examples</a:t>
            </a:r>
            <a:endParaRPr/>
          </a:p>
        </p:txBody>
      </p:sp>
      <p:pic>
        <p:nvPicPr>
          <p:cNvPr id="138" name="Google Shape;138;p20"/>
          <p:cNvPicPr preferRelativeResize="0"/>
          <p:nvPr/>
        </p:nvPicPr>
        <p:blipFill rotWithShape="1">
          <a:blip r:embed="rId3">
            <a:alphaModFix/>
          </a:blip>
          <a:srcRect b="0" l="24587" r="24820" t="0"/>
          <a:stretch/>
        </p:blipFill>
        <p:spPr>
          <a:xfrm>
            <a:off x="1269925" y="1420454"/>
            <a:ext cx="2581825" cy="320395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39" name="Google Shape;139;p20"/>
          <p:cNvPicPr preferRelativeResize="0"/>
          <p:nvPr/>
        </p:nvPicPr>
        <p:blipFill rotWithShape="1">
          <a:blip r:embed="rId4">
            <a:alphaModFix/>
          </a:blip>
          <a:srcRect b="0" l="16664" r="16916" t="0"/>
          <a:stretch/>
        </p:blipFill>
        <p:spPr>
          <a:xfrm>
            <a:off x="4452375" y="1420454"/>
            <a:ext cx="3421694" cy="320395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40" name="Google Shape;140;p20"/>
          <p:cNvSpPr txBox="1"/>
          <p:nvPr>
            <p:ph idx="12" type="sldNum"/>
          </p:nvPr>
        </p:nvSpPr>
        <p:spPr>
          <a:xfrm>
            <a:off x="8141784" y="4821625"/>
            <a:ext cx="3735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Wind Rose Examples</a:t>
            </a:r>
            <a:endParaRPr/>
          </a:p>
        </p:txBody>
      </p:sp>
      <p:pic>
        <p:nvPicPr>
          <p:cNvPr id="146" name="Google Shape;146;p21"/>
          <p:cNvPicPr preferRelativeResize="0"/>
          <p:nvPr/>
        </p:nvPicPr>
        <p:blipFill rotWithShape="1">
          <a:blip r:embed="rId3">
            <a:alphaModFix/>
          </a:blip>
          <a:srcRect b="0" l="16386" r="16946" t="0"/>
          <a:stretch/>
        </p:blipFill>
        <p:spPr>
          <a:xfrm>
            <a:off x="2795563" y="1268050"/>
            <a:ext cx="3552887" cy="329682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47" name="Google Shape;147;p21"/>
          <p:cNvSpPr txBox="1"/>
          <p:nvPr>
            <p:ph idx="12" type="sldNum"/>
          </p:nvPr>
        </p:nvSpPr>
        <p:spPr>
          <a:xfrm>
            <a:off x="8141784" y="4821625"/>
            <a:ext cx="3735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Pollution Rose</a:t>
            </a:r>
            <a:endParaRPr/>
          </a:p>
        </p:txBody>
      </p:sp>
      <p:sp>
        <p:nvSpPr>
          <p:cNvPr id="153" name="Google Shape;153;p2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Uses (and Sources):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Summarizes the levels of pollutants associated with certain wind directions.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(Source Region ID using Kernel Smoothing)</a:t>
            </a:r>
            <a:endParaRPr/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Data Columns Required:</a:t>
            </a:r>
            <a:endParaRPr/>
          </a:p>
          <a:p>
            <a:pPr indent="-3619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Wind Direction (wd)</a:t>
            </a:r>
            <a:endParaRPr/>
          </a:p>
          <a:p>
            <a:pPr indent="-3619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A Pollutant (e.g., pm10)</a:t>
            </a:r>
            <a:endParaRPr/>
          </a:p>
          <a:p>
            <a:pPr indent="-3619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Date/Time (date)</a:t>
            </a:r>
            <a:endParaRPr sz="3100"/>
          </a:p>
        </p:txBody>
      </p:sp>
      <p:sp>
        <p:nvSpPr>
          <p:cNvPr id="154" name="Google Shape;154;p22"/>
          <p:cNvSpPr txBox="1"/>
          <p:nvPr>
            <p:ph idx="12" type="sldNum"/>
          </p:nvPr>
        </p:nvSpPr>
        <p:spPr>
          <a:xfrm>
            <a:off x="8141784" y="4821625"/>
            <a:ext cx="3735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